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8" r:id="rId6"/>
    <p:sldId id="267" r:id="rId7"/>
    <p:sldId id="26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8" r:id="rId16"/>
    <p:sldId id="299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ijl, gemiddeld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60"/>
  </p:normalViewPr>
  <p:slideViewPr>
    <p:cSldViewPr snapToGrid="0">
      <p:cViewPr varScale="1">
        <p:scale>
          <a:sx n="69" d="100"/>
          <a:sy n="69" d="100"/>
        </p:scale>
        <p:origin x="81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441E8D-0DCB-4639-B614-45063E91B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5995482-629C-4641-820A-886DADC58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C208CE-53C0-45D8-9448-D3D3FE6ED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15-5-2020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8AD9AE-75A4-455B-834A-D0B5C659C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670212-1E1F-4145-B426-E997C7FAD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748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83221-89BB-4881-AD08-187DD99F5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8898652-E215-4394-AC56-4AAF0B122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CC3999E-3980-4821-B7FE-332D71BCA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15-5-2020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1B57F5-3515-48E1-A183-520B78D4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387CE5-E6A0-4881-A165-9F5E2825E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396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FC5CBDD-109D-4D58-AC87-8A9D89720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3AD3DFC-2D1A-47FD-9B83-F34F4109F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D257B5-3CCB-41E6-83ED-34CE2A81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15-5-2020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30A431-9379-4B4E-9745-95E9418FB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D36312-9C35-486B-AFE0-68A42393F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287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1FD83-301A-472C-83D2-BBF4ED94E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BBEDC3-F5E2-4CC8-9223-C48DF5FD3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592137-5F65-4A1B-9C61-C659E5B03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15-5-2020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5D7699-4FDA-4D99-8E4B-26A427C53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49B80F-3D46-4453-9367-74AAB4A53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5007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4C916-B62E-421F-A1C7-B987E53D8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8824968-B51E-4B14-B9A0-F878D6494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E95AC9-7E9E-466D-9419-BC52AC136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15-5-2020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4CB2F0-E581-40DD-B42A-2DB7EA9E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F263FC-2763-4BB7-9C8D-38A8C8737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330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000B8-2B9D-41C6-990D-54BF4599B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021570-4CF3-4981-971E-C40F2C9A0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121657E-C2ED-452E-BFF1-8E204F616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8077B1F-4020-4415-9A50-91A605D49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15-5-2020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E054AB-3697-453D-BB7F-65F7B7214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E86AFEB-C6C4-46F1-9251-4DFA196EB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260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2C9CE-8941-453B-BB2A-DFC81C3ED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CC3B8CD-1733-4567-BE61-0843A6ACC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32C6376-581F-4070-8B90-BEB1575F2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A86D7E2-6DFD-4527-A6C4-5C36E43BE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003A906-0C81-42B1-97E7-643E2F03C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C31910A-396F-4107-A3B3-9A0F45DE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15-5-2020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4C73494-F7CA-42F2-A4D2-D48BF7A02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052E469-807A-4084-9A48-56812FB1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573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B96EAE-442D-44A7-AA72-43C16F2D4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A001B44-593A-47CF-8806-31E85C029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15-5-2020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40664D1-A280-4E74-957B-5B9CD0904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F01A5EE-23E9-4E8C-AC38-E260E06C3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451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0F6F8C6-0847-46C7-AB91-329D8573F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15-5-2020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1492DCE-4B7A-49E6-8327-F5B3FF9BF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D8375DF-FD44-4045-90C7-92EFF79DA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63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059FEF-2E46-4DA5-B14F-5E2A99C9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84345C-1341-495C-A836-7569C280E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4AD9340-F5F2-44DF-A878-DECC9EADE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1A41342-28A5-4761-A8B9-8ADB3D0F5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15-5-2020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9067193-538C-469C-B10E-1EB39E73A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5C8CC6-C931-46B5-B96C-A9D3EE36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778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8F9A8D-C61F-4B0E-A2A1-B946F3FC6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26B6225-C881-4263-B768-36D8C4308C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D768D38-4748-4FF1-B03B-036B9B9F4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8F3109A-367D-4CF0-BA4A-87A70BA53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15-5-2020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B1500E-143B-419D-A5EB-2231B6D69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B906B00-5F70-42A2-BBB3-CBC18B3E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4780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50EE07A-25A6-41F6-8131-520906CA3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912BEF-EF12-4B25-8AAB-536C64BB2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3F341A-D0CE-4357-962E-284CA96EE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8D9BF-F0F0-4891-BE0C-251EA4A3BBEE}" type="datetimeFigureOut">
              <a:rPr lang="nl-NL" smtClean="0"/>
              <a:t>15-5-2020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B133F-BAE8-48DD-8CDB-7F5FB3792D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A8D1F5-6021-4F03-8551-B60F068056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76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CB7E07-2B60-4D05-B2BC-1B67D65710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Hoofdstuk 4.3&amp;4.4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12EDDE5-8D7C-4D43-9532-552A50F8A5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Helemaal</a:t>
            </a:r>
            <a:br>
              <a:rPr lang="nl-NL" dirty="0"/>
            </a:br>
            <a:r>
              <a:rPr lang="nl-NL" dirty="0"/>
              <a:t>- Terugblik</a:t>
            </a:r>
            <a:br>
              <a:rPr lang="nl-NL" dirty="0"/>
            </a:br>
            <a:r>
              <a:rPr lang="nl-NL" dirty="0"/>
              <a:t>- Wat ga je leren?</a:t>
            </a:r>
            <a:br>
              <a:rPr lang="nl-NL" dirty="0"/>
            </a:br>
            <a:r>
              <a:rPr lang="nl-NL" dirty="0"/>
              <a:t>- Uitleg (aantekeningen/samenvatting maken)</a:t>
            </a:r>
            <a:br>
              <a:rPr lang="nl-NL" dirty="0"/>
            </a:br>
            <a:r>
              <a:rPr lang="nl-NL" dirty="0"/>
              <a:t>- Eindopdracht maken</a:t>
            </a:r>
          </a:p>
        </p:txBody>
      </p:sp>
    </p:spTree>
    <p:extLst>
      <p:ext uri="{BB962C8B-B14F-4D97-AF65-F5344CB8AC3E}">
        <p14:creationId xmlns:p14="http://schemas.microsoft.com/office/powerpoint/2010/main" val="1221958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nl-NL" dirty="0"/>
              <a:t>4.4 Consumenten- en producentensurplus evenwicht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40904"/>
            <a:ext cx="11132127" cy="5917096"/>
          </a:xfrm>
        </p:spPr>
        <p:txBody>
          <a:bodyPr>
            <a:normAutofit/>
          </a:bodyPr>
          <a:lstStyle/>
          <a:p>
            <a:r>
              <a:rPr lang="nl-NL" sz="2400" dirty="0">
                <a:highlight>
                  <a:srgbClr val="FFFF00"/>
                </a:highlight>
              </a:rPr>
              <a:t>Consumentensurplus</a:t>
            </a:r>
            <a:r>
              <a:rPr lang="nl-NL" sz="2400" dirty="0"/>
              <a:t> = 	het verschil tussen de betalingsbereidheid van</a:t>
            </a:r>
            <a:br>
              <a:rPr lang="nl-NL" sz="2400" dirty="0"/>
            </a:br>
            <a:r>
              <a:rPr lang="nl-NL" sz="2400" dirty="0"/>
              <a:t> 				de consument en de prijs die hij/zij moet betalen</a:t>
            </a:r>
          </a:p>
          <a:p>
            <a:r>
              <a:rPr lang="nl-NL" sz="2400" dirty="0">
                <a:highlight>
                  <a:srgbClr val="FF00FF"/>
                </a:highlight>
              </a:rPr>
              <a:t>Producentensurplus</a:t>
            </a:r>
            <a:r>
              <a:rPr lang="nl-NL" sz="2400" dirty="0"/>
              <a:t> = 	het verschil tussen de prijs die een aanbieder</a:t>
            </a:r>
            <a:br>
              <a:rPr lang="nl-NL" sz="2400" dirty="0"/>
            </a:br>
            <a:r>
              <a:rPr lang="nl-NL" sz="2400" dirty="0"/>
              <a:t> 				minimaal wil ontvangen en de marktprijs.</a:t>
            </a:r>
            <a:br>
              <a:rPr lang="nl-NL" sz="2400" dirty="0"/>
            </a:br>
            <a:br>
              <a:rPr lang="nl-NL" sz="2400" dirty="0"/>
            </a:br>
            <a:r>
              <a:rPr lang="nl-NL" sz="2400" dirty="0"/>
              <a:t>				Consumentensurplus 	= 0,5 x b x h</a:t>
            </a:r>
            <a:br>
              <a:rPr lang="nl-NL" sz="2400" dirty="0"/>
            </a:br>
            <a:r>
              <a:rPr lang="nl-NL" sz="2400" dirty="0"/>
              <a:t> 				(22 - 14 = 8)		= 0,5 x 16 x 8</a:t>
            </a:r>
            <a:br>
              <a:rPr lang="nl-NL" sz="2400" dirty="0"/>
            </a:br>
            <a:r>
              <a:rPr lang="nl-NL" sz="2400" dirty="0"/>
              <a:t> 							= 64</a:t>
            </a:r>
            <a:br>
              <a:rPr lang="nl-NL" sz="2400" dirty="0"/>
            </a:br>
            <a:r>
              <a:rPr lang="nl-NL" sz="2400" dirty="0"/>
              <a:t> 				Producentensurplus	= 0,5 x b x h</a:t>
            </a:r>
            <a:br>
              <a:rPr lang="nl-NL" sz="2400" dirty="0"/>
            </a:br>
            <a:r>
              <a:rPr lang="nl-NL" sz="2400" dirty="0"/>
              <a:t> 				(14 - 6 = 8)		= 0,5 x 16 x 8</a:t>
            </a:r>
            <a:br>
              <a:rPr lang="nl-NL" sz="2400" dirty="0"/>
            </a:br>
            <a:r>
              <a:rPr lang="nl-NL" sz="2400" dirty="0"/>
              <a:t> 							= 64 </a:t>
            </a:r>
            <a:br>
              <a:rPr lang="nl-NL" sz="2400" dirty="0"/>
            </a:br>
            <a:br>
              <a:rPr lang="nl-NL" sz="2400" dirty="0"/>
            </a:br>
            <a:r>
              <a:rPr lang="nl-NL" sz="2400" dirty="0"/>
              <a:t> 				Totale surplus</a:t>
            </a:r>
            <a:r>
              <a:rPr lang="nl-NL" dirty="0"/>
              <a:t> 	</a:t>
            </a:r>
            <a:br>
              <a:rPr lang="nl-NL" dirty="0"/>
            </a:br>
            <a:r>
              <a:rPr lang="nl-NL" dirty="0"/>
              <a:t>				64 + 64 = 128</a:t>
            </a:r>
            <a:br>
              <a:rPr lang="nl-NL" dirty="0"/>
            </a:br>
            <a:r>
              <a:rPr lang="nl-NL" dirty="0"/>
              <a:t>  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513E8D3-9EF7-491A-9C51-F32BBB040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374" y="3075708"/>
            <a:ext cx="3548062" cy="362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055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nl-NL" dirty="0"/>
              <a:t>4.4 Consumenten- en producentensurplus evenwicht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40904"/>
            <a:ext cx="11132127" cy="5917096"/>
          </a:xfrm>
        </p:spPr>
        <p:txBody>
          <a:bodyPr>
            <a:normAutofit/>
          </a:bodyPr>
          <a:lstStyle/>
          <a:p>
            <a:r>
              <a:rPr lang="nl-NL" sz="2400" dirty="0"/>
              <a:t>Waarom verschuiven lijnen ook alweer?</a:t>
            </a:r>
          </a:p>
          <a:p>
            <a:endParaRPr lang="nl-NL" sz="2400" dirty="0"/>
          </a:p>
          <a:p>
            <a:r>
              <a:rPr lang="nl-NL" sz="2400" dirty="0"/>
              <a:t>Grafiek 1:</a:t>
            </a:r>
            <a:br>
              <a:rPr lang="nl-NL" sz="2400" dirty="0"/>
            </a:br>
            <a:r>
              <a:rPr lang="nl-NL" sz="2400" dirty="0"/>
              <a:t>Verschuivende lijn = dalend;</a:t>
            </a:r>
            <a:br>
              <a:rPr lang="nl-NL" sz="2400" dirty="0"/>
            </a:br>
            <a:r>
              <a:rPr lang="nl-NL" sz="2400" dirty="0"/>
              <a:t>Dalende lijn = vraaglijn;</a:t>
            </a:r>
            <a:br>
              <a:rPr lang="nl-NL" sz="2400" dirty="0"/>
            </a:br>
            <a:r>
              <a:rPr lang="nl-NL" sz="2400" dirty="0"/>
              <a:t>Vraaglijn verschuift naar links;</a:t>
            </a:r>
            <a:br>
              <a:rPr lang="nl-NL" sz="2400" dirty="0"/>
            </a:br>
            <a:r>
              <a:rPr lang="nl-NL" sz="2400" dirty="0"/>
              <a:t>Vraag daalt, </a:t>
            </a:r>
            <a:r>
              <a:rPr lang="nl-NL" sz="2400" dirty="0" err="1"/>
              <a:t>ceteris</a:t>
            </a:r>
            <a:r>
              <a:rPr lang="nl-NL" sz="2400" dirty="0"/>
              <a:t> </a:t>
            </a:r>
            <a:r>
              <a:rPr lang="nl-NL" sz="2400" dirty="0" err="1"/>
              <a:t>paribus</a:t>
            </a:r>
            <a:r>
              <a:rPr lang="nl-NL" sz="2400" dirty="0"/>
              <a:t>, prijs daalt.</a:t>
            </a:r>
          </a:p>
          <a:p>
            <a:endParaRPr lang="nl-NL" sz="2400" dirty="0"/>
          </a:p>
          <a:p>
            <a:r>
              <a:rPr lang="nl-NL" sz="2400" dirty="0"/>
              <a:t>Grafiek 2:</a:t>
            </a:r>
            <a:br>
              <a:rPr lang="nl-NL" sz="2400" dirty="0"/>
            </a:br>
            <a:r>
              <a:rPr lang="nl-NL" sz="2400" dirty="0"/>
              <a:t>Verschuivende lijn = stijgend;</a:t>
            </a:r>
            <a:br>
              <a:rPr lang="nl-NL" sz="2400" dirty="0"/>
            </a:br>
            <a:r>
              <a:rPr lang="nl-NL" sz="2400" dirty="0"/>
              <a:t>Stijgende lijn = aanbodlijn;</a:t>
            </a:r>
            <a:br>
              <a:rPr lang="nl-NL" sz="2400" dirty="0"/>
            </a:br>
            <a:r>
              <a:rPr lang="nl-NL" sz="2400" dirty="0"/>
              <a:t>Aanbodlijn verschuift naar rechts;</a:t>
            </a:r>
            <a:br>
              <a:rPr lang="nl-NL" sz="2400" dirty="0"/>
            </a:br>
            <a:r>
              <a:rPr lang="nl-NL" sz="2400" dirty="0"/>
              <a:t>Aanbod stijgt, </a:t>
            </a:r>
            <a:r>
              <a:rPr lang="nl-NL" sz="2400" dirty="0" err="1"/>
              <a:t>ceteris</a:t>
            </a:r>
            <a:r>
              <a:rPr lang="nl-NL" sz="2400" dirty="0"/>
              <a:t> </a:t>
            </a:r>
            <a:r>
              <a:rPr lang="nl-NL" sz="2400" dirty="0" err="1"/>
              <a:t>paribus</a:t>
            </a:r>
            <a:r>
              <a:rPr lang="nl-NL" sz="2400" dirty="0"/>
              <a:t>, prijs daalt</a:t>
            </a:r>
            <a:br>
              <a:rPr lang="nl-NL" dirty="0"/>
            </a:br>
            <a:r>
              <a:rPr lang="nl-NL" dirty="0"/>
              <a:t>  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93202D0-A9B9-4C4B-B042-5484B2FA22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0754" y="1325563"/>
            <a:ext cx="5508518" cy="319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545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6" y="0"/>
            <a:ext cx="11728174" cy="1325563"/>
          </a:xfrm>
        </p:spPr>
        <p:txBody>
          <a:bodyPr/>
          <a:lstStyle/>
          <a:p>
            <a:r>
              <a:rPr lang="nl-NL" dirty="0"/>
              <a:t>Eindopdracht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1256818" cy="5806260"/>
          </a:xfrm>
        </p:spPr>
        <p:txBody>
          <a:bodyPr>
            <a:normAutofit/>
          </a:bodyPr>
          <a:lstStyle/>
          <a:p>
            <a:r>
              <a:rPr lang="nl-NL" sz="2400" dirty="0"/>
              <a:t>Zeg over grafiek 3 en 4 het volgende:</a:t>
            </a:r>
            <a:br>
              <a:rPr lang="nl-NL" sz="2400" dirty="0"/>
            </a:br>
            <a:r>
              <a:rPr lang="nl-NL" sz="2400" dirty="0"/>
              <a:t>- Stijgt of daalt de genoemde lijn?</a:t>
            </a:r>
            <a:br>
              <a:rPr lang="nl-NL" sz="2400" dirty="0"/>
            </a:br>
            <a:r>
              <a:rPr lang="nl-NL" sz="2400" dirty="0"/>
              <a:t>- dus is het de vraaglijn of aanbodlijn?</a:t>
            </a:r>
            <a:br>
              <a:rPr lang="nl-NL" sz="2400" dirty="0"/>
            </a:br>
            <a:r>
              <a:rPr lang="nl-NL" sz="2400" dirty="0"/>
              <a:t>- Naar welke kant verschuift de lijn?</a:t>
            </a:r>
            <a:br>
              <a:rPr lang="nl-NL" sz="2400" dirty="0"/>
            </a:br>
            <a:r>
              <a:rPr lang="nl-NL" sz="2400" dirty="0"/>
              <a:t>- Stijgt/daalt het aanbod/de vraag?</a:t>
            </a:r>
            <a:br>
              <a:rPr lang="nl-NL" sz="2400" dirty="0"/>
            </a:br>
            <a:r>
              <a:rPr lang="nl-NL" sz="2400" dirty="0"/>
              <a:t>- Wat gebeurt er met de prijs?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Groen is het ….</a:t>
            </a:r>
            <a:br>
              <a:rPr lang="nl-NL" sz="2400" dirty="0"/>
            </a:br>
            <a:r>
              <a:rPr lang="nl-NL" sz="2400" dirty="0"/>
              <a:t>Bereken het ook!</a:t>
            </a:r>
          </a:p>
          <a:p>
            <a:r>
              <a:rPr lang="nl-NL" sz="2400" dirty="0"/>
              <a:t>Oranje is het ….</a:t>
            </a:r>
            <a:br>
              <a:rPr lang="nl-NL" sz="2400" dirty="0"/>
            </a:br>
            <a:r>
              <a:rPr lang="nl-NL" sz="2400" dirty="0"/>
              <a:t>Bereken het ook!</a:t>
            </a:r>
          </a:p>
          <a:p>
            <a:r>
              <a:rPr lang="nl-NL" sz="2400" dirty="0"/>
              <a:t>Wat is de </a:t>
            </a:r>
            <a:br>
              <a:rPr lang="nl-NL" sz="2400" dirty="0"/>
            </a:br>
            <a:r>
              <a:rPr lang="nl-NL" sz="2400" dirty="0"/>
              <a:t>evenwichtsprijs?</a:t>
            </a:r>
          </a:p>
          <a:p>
            <a:r>
              <a:rPr lang="nl-NL" sz="2400" dirty="0"/>
              <a:t>Wat is de </a:t>
            </a:r>
            <a:br>
              <a:rPr lang="nl-NL" sz="2400" dirty="0"/>
            </a:br>
            <a:r>
              <a:rPr lang="nl-NL" sz="2400" dirty="0"/>
              <a:t>evenwichtshoeveelheid?</a:t>
            </a:r>
          </a:p>
          <a:p>
            <a:pPr marL="0" indent="0">
              <a:buNone/>
            </a:pPr>
            <a:endParaRPr lang="nl-NL" dirty="0"/>
          </a:p>
          <a:p>
            <a:endParaRPr lang="nl-NL" dirty="0">
              <a:sym typeface="Wingdings" panose="05000000000000000000" pitchFamily="2" charset="2"/>
            </a:endParaRPr>
          </a:p>
          <a:p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b="1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5B03BE2-C517-4D8B-AB95-47B4F856F9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7720" y="-9380"/>
            <a:ext cx="5392426" cy="291883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349ABAF8-FE86-4213-A259-534A8BE8BA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0621" y="3013019"/>
            <a:ext cx="4165396" cy="384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466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6" y="0"/>
            <a:ext cx="11728174" cy="1325563"/>
          </a:xfrm>
        </p:spPr>
        <p:txBody>
          <a:bodyPr/>
          <a:lstStyle/>
          <a:p>
            <a:r>
              <a:rPr lang="nl-NL" dirty="0"/>
              <a:t>Eindopdracht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1256818" cy="5806260"/>
          </a:xfrm>
        </p:spPr>
        <p:txBody>
          <a:bodyPr>
            <a:normAutofit/>
          </a:bodyPr>
          <a:lstStyle/>
          <a:p>
            <a:r>
              <a:rPr lang="nl-NL" sz="2400" dirty="0"/>
              <a:t>Grafiek 3:</a:t>
            </a:r>
            <a:br>
              <a:rPr lang="nl-NL" sz="2400" dirty="0"/>
            </a:br>
            <a:r>
              <a:rPr lang="nl-NL" sz="2400" dirty="0"/>
              <a:t>Lijn stijgt, aanbodlijn, verschuift links, </a:t>
            </a:r>
            <a:br>
              <a:rPr lang="nl-NL" sz="2400" dirty="0"/>
            </a:br>
            <a:r>
              <a:rPr lang="nl-NL" sz="2400" dirty="0"/>
              <a:t>aanbod daalt, prijs stijgt</a:t>
            </a:r>
          </a:p>
          <a:p>
            <a:r>
              <a:rPr lang="nl-NL" sz="2400" dirty="0"/>
              <a:t>Grafiek 4:</a:t>
            </a:r>
            <a:br>
              <a:rPr lang="nl-NL" sz="2400" dirty="0"/>
            </a:br>
            <a:r>
              <a:rPr lang="nl-NL" sz="2400" dirty="0"/>
              <a:t>Lijn daalt, vraaglijn, verschuift links,</a:t>
            </a:r>
            <a:br>
              <a:rPr lang="nl-NL" sz="2400" dirty="0"/>
            </a:br>
            <a:r>
              <a:rPr lang="nl-NL" sz="2400" dirty="0"/>
              <a:t>vraag daalt, prijs daalt 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Groen = consumentensurplus</a:t>
            </a:r>
            <a:br>
              <a:rPr lang="nl-NL" sz="2400" dirty="0"/>
            </a:br>
            <a:r>
              <a:rPr lang="nl-NL" sz="2400" dirty="0"/>
              <a:t>(50 – 24 = 26) </a:t>
            </a:r>
            <a:br>
              <a:rPr lang="nl-NL" sz="2400" dirty="0"/>
            </a:br>
            <a:r>
              <a:rPr lang="nl-NL" sz="2400" dirty="0"/>
              <a:t>0,5 x 53 x 26 = 689</a:t>
            </a:r>
          </a:p>
          <a:p>
            <a:r>
              <a:rPr lang="nl-NL" sz="2400" dirty="0"/>
              <a:t>Oranje = producentensurplus</a:t>
            </a:r>
            <a:br>
              <a:rPr lang="nl-NL" sz="2400" dirty="0"/>
            </a:br>
            <a:r>
              <a:rPr lang="nl-NL" sz="2400" dirty="0"/>
              <a:t>(24 - 4 = 20</a:t>
            </a:r>
            <a:br>
              <a:rPr lang="nl-NL" sz="2400" dirty="0"/>
            </a:br>
            <a:r>
              <a:rPr lang="nl-NL" sz="2400" dirty="0"/>
              <a:t>0,5 x 53 x 20 =  530</a:t>
            </a:r>
          </a:p>
          <a:p>
            <a:r>
              <a:rPr lang="nl-NL" sz="2400" dirty="0"/>
              <a:t>Evenwichtsprijs 24</a:t>
            </a:r>
          </a:p>
          <a:p>
            <a:r>
              <a:rPr lang="nl-NL" sz="2400" dirty="0"/>
              <a:t>Evenwichtshoeveelheid 53</a:t>
            </a:r>
            <a:endParaRPr lang="nl-NL" dirty="0"/>
          </a:p>
          <a:p>
            <a:endParaRPr lang="nl-NL" dirty="0">
              <a:sym typeface="Wingdings" panose="05000000000000000000" pitchFamily="2" charset="2"/>
            </a:endParaRPr>
          </a:p>
          <a:p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b="1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5B03BE2-C517-4D8B-AB95-47B4F856F9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7720" y="-9380"/>
            <a:ext cx="5392426" cy="291883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349ABAF8-FE86-4213-A259-534A8BE8BA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6803" y="3165419"/>
            <a:ext cx="4165396" cy="384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880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966819-1709-49ED-9D4D-C3065E1A4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nl-NL" dirty="0"/>
              <a:t>Vorige keer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E849D5-9A51-4DB4-BEA9-8A07C53E8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0968" y="18255"/>
            <a:ext cx="3644343" cy="61587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FB2B194-AC33-4D13-BA29-DB0B5A84DF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87" y="904297"/>
            <a:ext cx="3033009" cy="3096997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9922CC85-D505-4707-9891-564ECDB880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5826" y="904297"/>
            <a:ext cx="3241822" cy="3117614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B9134D1D-1618-4F79-8967-4FEA885E07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8291" y="914605"/>
            <a:ext cx="3036666" cy="3096997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9B706BC1-2F57-4200-B6CA-5BB4DFE407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88" y="4119969"/>
            <a:ext cx="3033008" cy="2719776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19978488-B8CE-462F-AC55-A8BED14A4B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7831" y="4052968"/>
            <a:ext cx="5012495" cy="269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11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D6E16-42B7-47FB-B364-5ADCD9B7E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kun je aan het eind van dit filmpje?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CEEED0-4B2F-426D-B3D3-9F2719C2C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1722"/>
            <a:ext cx="10515600" cy="52611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Uitleggen wat het producentensurplus 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Aanbodlijn uitleggen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Beredeneren wanneer er een verschuiving over de aanbodlijn 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Beredeneren wanneer er een verschuiving van de aanbodlijn is</a:t>
            </a:r>
            <a:br>
              <a:rPr lang="nl-NL" dirty="0"/>
            </a:b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Marktevenwicht aflezen, berekenen, begrip uitleggen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Evenwichtsprijs en evenwichtshoeveelheid berekenen en aflezen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Consumentensurplus en producentensurplus berekenen en grafisch weergeven</a:t>
            </a:r>
          </a:p>
        </p:txBody>
      </p:sp>
    </p:spTree>
    <p:extLst>
      <p:ext uri="{BB962C8B-B14F-4D97-AF65-F5344CB8AC3E}">
        <p14:creationId xmlns:p14="http://schemas.microsoft.com/office/powerpoint/2010/main" val="3623708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nl-NL" dirty="0"/>
              <a:t>4.3 Het aanbod van vliegreizen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0889974" cy="5917096"/>
          </a:xfrm>
        </p:spPr>
        <p:txBody>
          <a:bodyPr/>
          <a:lstStyle/>
          <a:p>
            <a:r>
              <a:rPr lang="nl-NL" sz="2400" dirty="0"/>
              <a:t>Producentensurplus = 	Het verschil tussen de prijs die een aanbieder minimaal</a:t>
            </a:r>
            <a:br>
              <a:rPr lang="nl-NL" sz="2400" dirty="0"/>
            </a:br>
            <a:r>
              <a:rPr lang="nl-NL" sz="2400" dirty="0"/>
              <a:t> 				wil ontvangen en de marktprijs.</a:t>
            </a:r>
            <a:br>
              <a:rPr lang="nl-NL" sz="2400" dirty="0"/>
            </a:br>
            <a:r>
              <a:rPr lang="nl-NL" sz="2400" dirty="0"/>
              <a:t> 				Welvaartsvoordeel voor de producent</a:t>
            </a:r>
          </a:p>
          <a:p>
            <a:pPr marL="0" indent="0">
              <a:buNone/>
            </a:pPr>
            <a:br>
              <a:rPr lang="nl-NL" sz="2400" dirty="0"/>
            </a:b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C09D961-BD78-4EA0-8C7B-BC094E356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250" y="2272996"/>
            <a:ext cx="4419167" cy="447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564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nl-NL" dirty="0"/>
              <a:t>4.3 Het aanbod van vliegreizen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0889974" cy="5917096"/>
          </a:xfrm>
        </p:spPr>
        <p:txBody>
          <a:bodyPr/>
          <a:lstStyle/>
          <a:p>
            <a:r>
              <a:rPr lang="nl-NL" sz="2400" dirty="0"/>
              <a:t>Producentensurplus = 	Het verschil tussen de prijs die een aanbieder minimaal</a:t>
            </a:r>
            <a:br>
              <a:rPr lang="nl-NL" sz="2400" dirty="0"/>
            </a:br>
            <a:r>
              <a:rPr lang="nl-NL" sz="2400" dirty="0"/>
              <a:t> 				wil ontvangen en de marktprijs.</a:t>
            </a:r>
            <a:br>
              <a:rPr lang="nl-NL" sz="2400" dirty="0"/>
            </a:br>
            <a:r>
              <a:rPr lang="nl-NL" sz="2400" dirty="0"/>
              <a:t> 				Welvaartsvoordeel voor de producent</a:t>
            </a:r>
          </a:p>
          <a:p>
            <a:r>
              <a:rPr lang="nl-NL" sz="2400" dirty="0"/>
              <a:t>Als de marktprijs stijgt, zullen meer producten aangeboden worden. (kans op winst)</a:t>
            </a:r>
          </a:p>
          <a:p>
            <a:r>
              <a:rPr lang="nl-NL" sz="2400" dirty="0"/>
              <a:t>Prijs stijgt, aangeboden hoeveelheid stijgt</a:t>
            </a:r>
            <a:br>
              <a:rPr lang="nl-NL" sz="2400" dirty="0"/>
            </a:br>
            <a:r>
              <a:rPr lang="nl-NL" sz="2400" dirty="0"/>
              <a:t>Prijs daalt, aangeboden hoeveelheid daalt</a:t>
            </a:r>
            <a:br>
              <a:rPr lang="nl-NL" sz="2400" dirty="0"/>
            </a:br>
            <a:r>
              <a:rPr lang="nl-NL" sz="2400" dirty="0"/>
              <a:t>= Positief verband</a:t>
            </a:r>
          </a:p>
          <a:p>
            <a:r>
              <a:rPr lang="nl-NL" sz="2400" dirty="0"/>
              <a:t>Aanbodlijn is dus een stijgende lijn</a:t>
            </a:r>
          </a:p>
          <a:p>
            <a:pPr marL="0" indent="0">
              <a:buNone/>
            </a:pPr>
            <a:br>
              <a:rPr lang="nl-NL" sz="2400" dirty="0"/>
            </a:b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F6E2490-4787-433B-8484-3BEECD71C0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650" y="4098370"/>
            <a:ext cx="2590368" cy="2621084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34B43200-A0F8-4834-BBC1-605657A94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4519" y="4297133"/>
            <a:ext cx="2590368" cy="2456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578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nl-NL" dirty="0"/>
              <a:t>4.3 Het aanbod van vliegreizen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0889974" cy="5917096"/>
          </a:xfrm>
        </p:spPr>
        <p:txBody>
          <a:bodyPr/>
          <a:lstStyle/>
          <a:p>
            <a:pPr marL="0" indent="0">
              <a:buNone/>
            </a:pPr>
            <a:br>
              <a:rPr lang="nl-NL" sz="2400" dirty="0"/>
            </a:b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462376A-3379-40C0-B125-4097A37D53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82" y="940904"/>
            <a:ext cx="11617509" cy="591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025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nl-NL" dirty="0"/>
              <a:t>4.3 Het aanbod van vliegreizen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0889974" cy="5917096"/>
          </a:xfrm>
        </p:spPr>
        <p:txBody>
          <a:bodyPr/>
          <a:lstStyle/>
          <a:p>
            <a:r>
              <a:rPr lang="nl-NL" sz="2400" dirty="0"/>
              <a:t>Verschuiving </a:t>
            </a:r>
            <a:r>
              <a:rPr lang="nl-NL" sz="2400" dirty="0">
                <a:solidFill>
                  <a:srgbClr val="FF0000"/>
                </a:solidFill>
              </a:rPr>
              <a:t>over/langs</a:t>
            </a:r>
            <a:r>
              <a:rPr lang="nl-NL" sz="2400" dirty="0"/>
              <a:t> de aanbodlijn:</a:t>
            </a:r>
            <a:br>
              <a:rPr lang="nl-NL" sz="2400" dirty="0"/>
            </a:br>
            <a:r>
              <a:rPr lang="nl-NL" sz="2400" dirty="0"/>
              <a:t>Als de </a:t>
            </a:r>
            <a:r>
              <a:rPr lang="nl-NL" sz="2400" dirty="0">
                <a:solidFill>
                  <a:srgbClr val="FF0000"/>
                </a:solidFill>
              </a:rPr>
              <a:t>prijs</a:t>
            </a:r>
            <a:r>
              <a:rPr lang="nl-NL" sz="2400" dirty="0"/>
              <a:t> van een product verandert: ander punt op dezelfde </a:t>
            </a:r>
            <a:r>
              <a:rPr lang="nl-NL" sz="2400" dirty="0">
                <a:solidFill>
                  <a:srgbClr val="FF0000"/>
                </a:solidFill>
              </a:rPr>
              <a:t>aanbodlijn</a:t>
            </a:r>
            <a:r>
              <a:rPr lang="nl-NL" sz="2400" dirty="0"/>
              <a:t>.</a:t>
            </a:r>
          </a:p>
          <a:p>
            <a:pPr marL="0" indent="0">
              <a:buNone/>
            </a:pPr>
            <a:br>
              <a:rPr lang="nl-NL" sz="2400" dirty="0"/>
            </a:b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568D58A9-A826-411F-BFA6-A76EF2390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746" y="1807544"/>
            <a:ext cx="5590309" cy="4870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813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nl-NL" dirty="0"/>
              <a:t>4.3 Het aanbod van vliegreizen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0889974" cy="5917096"/>
          </a:xfrm>
        </p:spPr>
        <p:txBody>
          <a:bodyPr>
            <a:normAutofit lnSpcReduction="10000"/>
          </a:bodyPr>
          <a:lstStyle/>
          <a:p>
            <a:r>
              <a:rPr lang="nl-NL" sz="2400" dirty="0"/>
              <a:t>Verschuiving </a:t>
            </a:r>
            <a:r>
              <a:rPr lang="nl-NL" sz="2400" dirty="0">
                <a:solidFill>
                  <a:srgbClr val="FF0000"/>
                </a:solidFill>
              </a:rPr>
              <a:t>VAN </a:t>
            </a:r>
            <a:r>
              <a:rPr lang="nl-NL" sz="2400" dirty="0"/>
              <a:t>de aanbodlijn</a:t>
            </a:r>
            <a:br>
              <a:rPr lang="nl-NL" sz="2400" dirty="0"/>
            </a:br>
            <a:br>
              <a:rPr lang="nl-NL" sz="2400" dirty="0"/>
            </a:br>
            <a:r>
              <a:rPr lang="nl-NL" sz="2400" dirty="0"/>
              <a:t>Naar rechts</a:t>
            </a:r>
            <a:br>
              <a:rPr lang="nl-NL" sz="2400" dirty="0"/>
            </a:br>
            <a:r>
              <a:rPr lang="nl-NL" sz="2400" dirty="0"/>
              <a:t>Minder heffingen door overheid </a:t>
            </a:r>
            <a:br>
              <a:rPr lang="nl-NL" sz="2400" dirty="0"/>
            </a:br>
            <a:r>
              <a:rPr lang="nl-NL" sz="2400" dirty="0"/>
              <a:t> 	(verlaging accijnzen op benzine)</a:t>
            </a:r>
            <a:br>
              <a:rPr lang="nl-NL" sz="2400" dirty="0"/>
            </a:br>
            <a:r>
              <a:rPr lang="nl-NL" sz="2400" dirty="0"/>
              <a:t>Kosten productie verlagen </a:t>
            </a:r>
            <a:br>
              <a:rPr lang="nl-NL" sz="2400" dirty="0"/>
            </a:br>
            <a:r>
              <a:rPr lang="nl-NL" sz="2400" dirty="0"/>
              <a:t>	(inkoopkosten olie goedkoper)</a:t>
            </a:r>
            <a:br>
              <a:rPr lang="nl-NL" sz="2400" dirty="0"/>
            </a:br>
            <a:r>
              <a:rPr lang="nl-NL" sz="2400" dirty="0"/>
              <a:t>Verbeterde innovatie </a:t>
            </a:r>
            <a:br>
              <a:rPr lang="nl-NL" sz="2400" dirty="0"/>
            </a:br>
            <a:r>
              <a:rPr lang="nl-NL" sz="2400" dirty="0"/>
              <a:t> 	(onbemand tankstation)</a:t>
            </a:r>
            <a:br>
              <a:rPr lang="nl-NL" sz="2400" dirty="0"/>
            </a:br>
            <a:br>
              <a:rPr lang="nl-NL" sz="2400" dirty="0"/>
            </a:br>
            <a:r>
              <a:rPr lang="nl-NL" sz="2400" dirty="0"/>
              <a:t>Naar links</a:t>
            </a:r>
            <a:br>
              <a:rPr lang="nl-NL" sz="2400" dirty="0"/>
            </a:br>
            <a:r>
              <a:rPr lang="nl-NL" sz="2400" dirty="0"/>
              <a:t>Meer heffingen door overheid</a:t>
            </a:r>
            <a:br>
              <a:rPr lang="nl-NL" sz="2400" dirty="0"/>
            </a:br>
            <a:r>
              <a:rPr lang="nl-NL" sz="2400" dirty="0"/>
              <a:t> 	(hogere accijnzen benzine)</a:t>
            </a:r>
            <a:br>
              <a:rPr lang="nl-NL" sz="2400" dirty="0"/>
            </a:br>
            <a:r>
              <a:rPr lang="nl-NL" sz="2400" dirty="0"/>
              <a:t>Kosten productie</a:t>
            </a:r>
            <a:br>
              <a:rPr lang="nl-NL" sz="2400" dirty="0"/>
            </a:br>
            <a:r>
              <a:rPr lang="nl-NL" sz="2400" dirty="0"/>
              <a:t> 	(inkoopkosten olie duurder)</a:t>
            </a:r>
            <a:br>
              <a:rPr lang="nl-NL" sz="2400" dirty="0"/>
            </a:br>
            <a:br>
              <a:rPr lang="nl-NL" sz="2400" dirty="0"/>
            </a:br>
            <a:br>
              <a:rPr lang="nl-NL" sz="2400" dirty="0"/>
            </a:br>
            <a:br>
              <a:rPr lang="nl-NL" sz="2400" dirty="0"/>
            </a:b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29B90DD-88A1-4B86-B6BE-9F1BF89036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2541" y="887647"/>
            <a:ext cx="3292186" cy="5970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272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561A-B3AC-46C2-96F2-F8C9392B1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nl-NL" dirty="0"/>
              <a:t>4.4 Consumenten- en producentensurplus evenwicht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632DD6-B533-47B8-90C5-12FB09F4C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0889974" cy="5917096"/>
          </a:xfrm>
        </p:spPr>
        <p:txBody>
          <a:bodyPr>
            <a:normAutofit lnSpcReduction="10000"/>
          </a:bodyPr>
          <a:lstStyle/>
          <a:p>
            <a:r>
              <a:rPr lang="nl-NL" sz="2400" b="1" dirty="0"/>
              <a:t>Marktevenwicht</a:t>
            </a:r>
            <a:r>
              <a:rPr lang="nl-NL" sz="2400" dirty="0"/>
              <a:t> = 	Waar de gevraagde hoeveelheid en aangeboden hoeveelheid </a:t>
            </a:r>
            <a:br>
              <a:rPr lang="nl-NL" sz="2400" dirty="0"/>
            </a:br>
            <a:r>
              <a:rPr lang="nl-NL" sz="2400" dirty="0"/>
              <a:t> 			aan elkaar gelijk zijn</a:t>
            </a:r>
            <a:br>
              <a:rPr lang="nl-NL" sz="2400" dirty="0"/>
            </a:br>
            <a:r>
              <a:rPr lang="nl-NL" sz="2400" dirty="0"/>
              <a:t> 			</a:t>
            </a:r>
            <a:r>
              <a:rPr lang="nl-NL" sz="2400" dirty="0" err="1">
                <a:solidFill>
                  <a:srgbClr val="FF0000"/>
                </a:solidFill>
              </a:rPr>
              <a:t>Qa</a:t>
            </a:r>
            <a:r>
              <a:rPr lang="nl-NL" sz="2400" dirty="0">
                <a:solidFill>
                  <a:srgbClr val="FF0000"/>
                </a:solidFill>
              </a:rPr>
              <a:t> = </a:t>
            </a:r>
            <a:r>
              <a:rPr lang="nl-NL" sz="2400" dirty="0" err="1">
                <a:solidFill>
                  <a:srgbClr val="FF0000"/>
                </a:solidFill>
              </a:rPr>
              <a:t>Qv</a:t>
            </a:r>
            <a:br>
              <a:rPr lang="nl-NL" sz="2400" dirty="0"/>
            </a:br>
            <a:br>
              <a:rPr lang="nl-NL" sz="2400" dirty="0"/>
            </a:br>
            <a:r>
              <a:rPr lang="nl-NL" sz="2400" dirty="0" err="1"/>
              <a:t>Qa</a:t>
            </a:r>
            <a:r>
              <a:rPr lang="nl-NL" sz="2400" dirty="0"/>
              <a:t> = 2p - 12</a:t>
            </a:r>
            <a:br>
              <a:rPr lang="nl-NL" sz="2400" dirty="0"/>
            </a:br>
            <a:r>
              <a:rPr lang="nl-NL" sz="2400" dirty="0" err="1"/>
              <a:t>Qv</a:t>
            </a:r>
            <a:r>
              <a:rPr lang="nl-NL" sz="2400" dirty="0"/>
              <a:t> = -2p + 44</a:t>
            </a:r>
          </a:p>
          <a:p>
            <a:r>
              <a:rPr lang="nl-NL" sz="2400" dirty="0"/>
              <a:t>2p – 12 = -2p + 44</a:t>
            </a:r>
            <a:br>
              <a:rPr lang="nl-NL" sz="2400" dirty="0"/>
            </a:br>
            <a:r>
              <a:rPr lang="nl-NL" sz="2400" dirty="0"/>
              <a:t>4p = 56</a:t>
            </a:r>
            <a:br>
              <a:rPr lang="nl-NL" sz="2400" dirty="0"/>
            </a:br>
            <a:r>
              <a:rPr lang="nl-NL" sz="2400" dirty="0"/>
              <a:t>p = 56 / 4</a:t>
            </a:r>
            <a:br>
              <a:rPr lang="nl-NL" sz="2400" dirty="0"/>
            </a:br>
            <a:r>
              <a:rPr lang="nl-NL" sz="2400" dirty="0"/>
              <a:t>p = 14</a:t>
            </a:r>
            <a:br>
              <a:rPr lang="nl-NL" sz="2400" dirty="0"/>
            </a:br>
            <a:r>
              <a:rPr lang="nl-NL" sz="2400" dirty="0">
                <a:solidFill>
                  <a:srgbClr val="FF0000"/>
                </a:solidFill>
              </a:rPr>
              <a:t>Evenwichtsprijs is 14</a:t>
            </a:r>
          </a:p>
          <a:p>
            <a:endParaRPr lang="nl-NL" sz="2400" dirty="0"/>
          </a:p>
          <a:p>
            <a:r>
              <a:rPr lang="nl-NL" sz="2400" dirty="0"/>
              <a:t>P invullen in één van de formules</a:t>
            </a:r>
            <a:br>
              <a:rPr lang="nl-NL" sz="2400" dirty="0"/>
            </a:br>
            <a:r>
              <a:rPr lang="nl-NL" sz="2400" dirty="0" err="1"/>
              <a:t>Qa</a:t>
            </a:r>
            <a:r>
              <a:rPr lang="nl-NL" sz="2400" dirty="0"/>
              <a:t> = 2p – 12</a:t>
            </a:r>
            <a:br>
              <a:rPr lang="nl-NL" sz="2400" dirty="0"/>
            </a:br>
            <a:r>
              <a:rPr lang="nl-NL" sz="2400" dirty="0" err="1"/>
              <a:t>Qa</a:t>
            </a:r>
            <a:r>
              <a:rPr lang="nl-NL" sz="2400" dirty="0"/>
              <a:t> = 2 x 14 - 12</a:t>
            </a:r>
            <a:br>
              <a:rPr lang="nl-NL" sz="2400" dirty="0"/>
            </a:br>
            <a:r>
              <a:rPr lang="nl-NL" sz="2400" dirty="0" err="1"/>
              <a:t>Qa</a:t>
            </a:r>
            <a:r>
              <a:rPr lang="nl-NL" sz="2400" dirty="0"/>
              <a:t> = 28 – 12</a:t>
            </a:r>
            <a:br>
              <a:rPr lang="nl-NL" sz="2400" dirty="0"/>
            </a:br>
            <a:r>
              <a:rPr lang="nl-NL" sz="2400" dirty="0" err="1"/>
              <a:t>Qa</a:t>
            </a:r>
            <a:r>
              <a:rPr lang="nl-NL" sz="2400" dirty="0"/>
              <a:t> = 16</a:t>
            </a:r>
            <a:br>
              <a:rPr lang="nl-NL" sz="2400" dirty="0"/>
            </a:br>
            <a:r>
              <a:rPr lang="nl-NL" sz="2400" dirty="0">
                <a:solidFill>
                  <a:srgbClr val="FF0000"/>
                </a:solidFill>
              </a:rPr>
              <a:t>Evenwichtshoeveelheid is 16</a:t>
            </a:r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81D65B5-3841-4F1E-B9FC-D284552111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7922" y="1704705"/>
            <a:ext cx="4140589" cy="4212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43951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231E2CBA9FF94E9FE987310FF3BBEA" ma:contentTypeVersion="10" ma:contentTypeDescription="Een nieuw document maken." ma:contentTypeScope="" ma:versionID="c3469beb1be9fd1d68d230f7852d2866">
  <xsd:schema xmlns:xsd="http://www.w3.org/2001/XMLSchema" xmlns:xs="http://www.w3.org/2001/XMLSchema" xmlns:p="http://schemas.microsoft.com/office/2006/metadata/properties" xmlns:ns3="d324f9be-04b8-4bdb-9c5d-e6b1f45d4bc9" xmlns:ns4="f9fe8d39-1240-4461-8213-cdc2be853919" targetNamespace="http://schemas.microsoft.com/office/2006/metadata/properties" ma:root="true" ma:fieldsID="3991b9e68e1c7df0e447ff3143852f92" ns3:_="" ns4:_="">
    <xsd:import namespace="d324f9be-04b8-4bdb-9c5d-e6b1f45d4bc9"/>
    <xsd:import namespace="f9fe8d39-1240-4461-8213-cdc2be85391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24f9be-04b8-4bdb-9c5d-e6b1f45d4b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e8d39-1240-4461-8213-cdc2be85391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111902-8AFE-4EB2-BB31-5257487B4A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24f9be-04b8-4bdb-9c5d-e6b1f45d4bc9"/>
    <ds:schemaRef ds:uri="f9fe8d39-1240-4461-8213-cdc2be8539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E840ED-734A-4F2D-B7A0-E3A98ADB217D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  <ds:schemaRef ds:uri="f9fe8d39-1240-4461-8213-cdc2be853919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d324f9be-04b8-4bdb-9c5d-e6b1f45d4bc9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D5B00B9-110C-4185-981F-ED570A01F1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836</Words>
  <Application>Microsoft Office PowerPoint</Application>
  <PresentationFormat>Breedbeeld</PresentationFormat>
  <Paragraphs>58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Kantoorthema</vt:lpstr>
      <vt:lpstr>Hoofdstuk 4.3&amp;4.4</vt:lpstr>
      <vt:lpstr>Vorige keer</vt:lpstr>
      <vt:lpstr>Wat kun je aan het eind van dit filmpje?</vt:lpstr>
      <vt:lpstr>4.3 Het aanbod van vliegreizen</vt:lpstr>
      <vt:lpstr>4.3 Het aanbod van vliegreizen</vt:lpstr>
      <vt:lpstr>4.3 Het aanbod van vliegreizen</vt:lpstr>
      <vt:lpstr>4.3 Het aanbod van vliegreizen</vt:lpstr>
      <vt:lpstr>4.3 Het aanbod van vliegreizen</vt:lpstr>
      <vt:lpstr>4.4 Consumenten- en producentensurplus evenwicht</vt:lpstr>
      <vt:lpstr>4.4 Consumenten- en producentensurplus evenwicht</vt:lpstr>
      <vt:lpstr>4.4 Consumenten- en producentensurplus evenwicht</vt:lpstr>
      <vt:lpstr>Eindopdracht</vt:lpstr>
      <vt:lpstr>Eindopdracht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2</dc:title>
  <dc:creator>Venema, H. | Marne College</dc:creator>
  <cp:lastModifiedBy>Venema, H. | Marne College</cp:lastModifiedBy>
  <cp:revision>38</cp:revision>
  <dcterms:created xsi:type="dcterms:W3CDTF">2020-04-09T08:02:15Z</dcterms:created>
  <dcterms:modified xsi:type="dcterms:W3CDTF">2020-05-15T20:11:19Z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0x01010069231E2CBA9FF94E9FE987310FF3BBEA</vt:lpwstr>
  </property>
</Properties>
</file>